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60" r:id="rId16"/>
    <p:sldId id="261" r:id="rId17"/>
    <p:sldId id="262" r:id="rId18"/>
  </p:sldIdLst>
  <p:sldSz cx="9144000" cy="5143500" type="screen16x9"/>
  <p:notesSz cx="6858000" cy="9144000"/>
  <p:embeddedFontLst>
    <p:embeddedFont>
      <p:font typeface="Rubik" panose="020B0604020202020204" charset="-79"/>
      <p:regular r:id="rId20"/>
      <p:bold r:id="rId21"/>
      <p:italic r:id="rId22"/>
      <p:boldItalic r:id="rId23"/>
    </p:embeddedFont>
    <p:embeddedFont>
      <p:font typeface="Rubik SemiBold" panose="020B0604020202020204" charset="-79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43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1356d9b0f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1356d9b0f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9878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0594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4095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6803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4884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2655c8f53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2655c8f53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200da5092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200da5092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200da5092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200da5092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200da5092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200da5092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200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4524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6080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69893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42415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200da5092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200da5092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283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github.com/diniauliaputri1/FinalTask_BankMuamalat_BI-Analyst_Dini-Aulia-Putri" TargetMode="Externa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drive.google.com/file/d/11S-3uX58LFJlF4zihZqfcY4bjb-kcyWb/view?usp=sharing" TargetMode="Externa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linkedin.com/in/dini-aulia-putri-467276157" TargetMode="Externa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console.cloud.google.com/bigquery?sq=847621599773:fd6a5ca6f9fb4b6ab00fa697a4c4aff3" TargetMode="External"/><Relationship Id="rId5" Type="http://schemas.openxmlformats.org/officeDocument/2006/relationships/hyperlink" Target="https://drive.google.com/file/d/1RwsBQ1FriNfz6qiq0V5nD7gF7jO81To3/view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console.cloud.google.com/bigquery?sq=847621599773:7747d95f312c4ac1835d2dfd791ab50d" TargetMode="External"/><Relationship Id="rId5" Type="http://schemas.openxmlformats.org/officeDocument/2006/relationships/hyperlink" Target="https://drive.google.com/file/d/1RwsBQ1FriNfz6qiq0V5nD7gF7jO81To3/view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drive.google.com/file/d/1RwsBQ1FriNfz6qiq0V5nD7gF7jO81To3/view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console.cloud.google.com/bigquery?sq=847621599773:aa0ee9f239b0403d8f3e19f44417f357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drive.google.com/file/d/1RwsBQ1FriNfz6qiq0V5nD7gF7jO81To3/view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jpg"/><Relationship Id="rId5" Type="http://schemas.openxmlformats.org/officeDocument/2006/relationships/hyperlink" Target="https://lookerstudio.google.com/reporting/7288b78e-765f-463a-ad65-f0121f751c90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drive.google.com/file/d/1RwsBQ1FriNfz6qiq0V5nD7gF7jO81To3/view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800" y="186500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517897" y="1306103"/>
            <a:ext cx="6605391" cy="72324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500" b="1" i="0" dirty="0">
                <a:solidFill>
                  <a:srgbClr val="FFFFFF"/>
                </a:solidFill>
                <a:effectLst/>
                <a:latin typeface="+mj-lt"/>
              </a:rPr>
              <a:t>Digital User </a:t>
            </a:r>
            <a:r>
              <a:rPr lang="id-ID" sz="3500" b="1" i="0" dirty="0">
                <a:solidFill>
                  <a:srgbClr val="FFFFFF"/>
                </a:solidFill>
                <a:effectLst/>
                <a:latin typeface="+mj-lt"/>
                <a:ea typeface="Cascadia Mono" panose="020B0609020000020004" pitchFamily="49" charset="0"/>
                <a:cs typeface="Cascadia Mono" panose="020B0609020000020004" pitchFamily="49" charset="0"/>
              </a:rPr>
              <a:t>Churn</a:t>
            </a:r>
            <a:r>
              <a:rPr lang="id-ID" sz="3500" b="1" i="0" dirty="0">
                <a:solidFill>
                  <a:srgbClr val="FFFFFF"/>
                </a:solidFill>
                <a:effectLst/>
                <a:latin typeface="+mj-lt"/>
              </a:rPr>
              <a:t> Dashboard</a:t>
            </a:r>
            <a:endParaRPr sz="3500" dirty="0">
              <a:solidFill>
                <a:schemeClr val="lt1"/>
              </a:solidFill>
              <a:latin typeface="+mj-lt"/>
              <a:ea typeface="Rubik"/>
              <a:cs typeface="Rubik"/>
              <a:sym typeface="Rubik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17897" y="2002946"/>
            <a:ext cx="6481215" cy="80018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  <a:latin typeface="+mj-lt"/>
              </a:rPr>
              <a:t>Business Intelligence Analyst Project</a:t>
            </a:r>
            <a:r>
              <a:rPr lang="id-ID" sz="2000" b="1" dirty="0">
                <a:solidFill>
                  <a:srgbClr val="FFFFFF"/>
                </a:solidFill>
                <a:latin typeface="+mj-lt"/>
              </a:rPr>
              <a:t> </a:t>
            </a:r>
            <a:r>
              <a:rPr lang="en-US" sz="2000" b="1" dirty="0">
                <a:solidFill>
                  <a:srgbClr val="FFFFFF"/>
                </a:solidFill>
                <a:latin typeface="+mj-lt"/>
              </a:rPr>
              <a:t>Based Internship Program</a:t>
            </a:r>
            <a:endParaRPr sz="2000" b="1" dirty="0">
              <a:solidFill>
                <a:srgbClr val="FFFFFF"/>
              </a:solidFill>
              <a:latin typeface="+mj-lt"/>
              <a:sym typeface="Rubik SemiBold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6897651" y="-584157"/>
            <a:ext cx="3135000" cy="305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769125" y="1724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517897" y="2993649"/>
            <a:ext cx="4392000" cy="73863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1800" dirty="0">
                <a:solidFill>
                  <a:srgbClr val="FFFFFF"/>
                </a:solidFill>
                <a:latin typeface="+mj-lt"/>
                <a:sym typeface="Rubik Light"/>
              </a:rPr>
              <a:t>Presented by</a:t>
            </a:r>
            <a:endParaRPr sz="1800" dirty="0">
              <a:solidFill>
                <a:srgbClr val="FFFFFF"/>
              </a:solidFill>
              <a:latin typeface="+mj-lt"/>
              <a:sym typeface="Rubik Light"/>
            </a:endParaRPr>
          </a:p>
          <a:p>
            <a:r>
              <a:rPr lang="id-ID" sz="1800" dirty="0">
                <a:solidFill>
                  <a:srgbClr val="FFFFFF"/>
                </a:solidFill>
                <a:latin typeface="+mj-lt"/>
                <a:sym typeface="Rubik Light"/>
              </a:rPr>
              <a:t>Dini Aulia Putri</a:t>
            </a:r>
            <a:endParaRPr sz="1800" dirty="0">
              <a:solidFill>
                <a:srgbClr val="FFFFFF"/>
              </a:solidFill>
              <a:latin typeface="+mj-lt"/>
              <a:sym typeface="Rubik Light"/>
            </a:endParaRPr>
          </a:p>
        </p:txBody>
      </p:sp>
      <p:pic>
        <p:nvPicPr>
          <p:cNvPr id="1030" name="Picture 6" descr="cara buka rekening bank muamalat">
            <a:extLst>
              <a:ext uri="{FF2B5EF4-FFF2-40B4-BE49-F238E27FC236}">
                <a16:creationId xmlns:a16="http://schemas.microsoft.com/office/drawing/2014/main" id="{7A434B1B-845B-466C-8A46-018DFC83A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6349" y="228666"/>
            <a:ext cx="1749701" cy="45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8" y="808700"/>
            <a:ext cx="8291004" cy="3323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id-ID" sz="2400" b="1" dirty="0">
                <a:latin typeface="+mj-lt"/>
                <a:sym typeface="Rubik"/>
              </a:rPr>
              <a:t>Soal 5 : Rekomendasi</a:t>
            </a:r>
          </a:p>
          <a:p>
            <a:pPr algn="just"/>
            <a:endParaRPr lang="id-ID" sz="2000" b="1" dirty="0">
              <a:latin typeface="+mj-lt"/>
              <a:sym typeface="Rubik"/>
            </a:endParaRPr>
          </a:p>
          <a:p>
            <a:pPr marL="342900" indent="-342900" algn="just">
              <a:buFont typeface="+mj-lt"/>
              <a:buAutoNum type="arabicPeriod" startAt="2"/>
            </a:pPr>
            <a:r>
              <a:rPr lang="id-ID" sz="1600" b="1" dirty="0">
                <a:latin typeface="+mj-lt"/>
              </a:rPr>
              <a:t>Optimasi Geografis: Target Kota dengan Penjualan Tertinggi</a:t>
            </a:r>
          </a:p>
          <a:p>
            <a:pPr marL="361950" algn="just"/>
            <a:r>
              <a:rPr lang="id-ID" sz="1600" dirty="0">
                <a:latin typeface="+mj-lt"/>
              </a:rPr>
              <a:t>Dari hasil analisis, kota dengan penjualan tertinggi adalah Washington, Houston, dan Sacramento. Ini menunjukkan adanya potensi pasar yang besar di wilayah tersebut. Langkah yang dapat diambil: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Perkuat </a:t>
            </a:r>
            <a:r>
              <a:rPr lang="id-ID" sz="1600" b="1" dirty="0">
                <a:latin typeface="+mj-lt"/>
              </a:rPr>
              <a:t>strategi pemasaran digital </a:t>
            </a:r>
            <a:r>
              <a:rPr lang="id-ID" sz="1600" dirty="0">
                <a:latin typeface="+mj-lt"/>
              </a:rPr>
              <a:t>dengan menargetkan iklan ke wilayah ini.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Lakukan </a:t>
            </a:r>
            <a:r>
              <a:rPr lang="id-ID" sz="1600" b="1" dirty="0">
                <a:latin typeface="+mj-lt"/>
              </a:rPr>
              <a:t>kemitraan dengan toko atau distributor lokal </a:t>
            </a:r>
            <a:r>
              <a:rPr lang="id-ID" sz="1600" dirty="0">
                <a:latin typeface="+mj-lt"/>
              </a:rPr>
              <a:t>untuk mempercepat pengiriman dan meningkatkan kepercayaan pelanggan.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Mempertimbangkan </a:t>
            </a:r>
            <a:r>
              <a:rPr lang="id-ID" sz="1600" b="1" dirty="0">
                <a:latin typeface="+mj-lt"/>
              </a:rPr>
              <a:t>promosi berbasis lokasi</a:t>
            </a:r>
            <a:r>
              <a:rPr lang="id-ID" sz="1600" dirty="0">
                <a:latin typeface="+mj-lt"/>
              </a:rPr>
              <a:t>, seperti ongkos kirim gratis untuk pembelian dari kota dengan permintaan tinggi.</a:t>
            </a:r>
          </a:p>
          <a:p>
            <a:pPr algn="just"/>
            <a:endParaRPr lang="id-ID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9650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8" y="786661"/>
            <a:ext cx="8291004" cy="381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id-ID" sz="2400" b="1" dirty="0">
                <a:latin typeface="+mj-lt"/>
                <a:sym typeface="Rubik"/>
              </a:rPr>
              <a:t>Soal 5 : Rekomendasi</a:t>
            </a:r>
          </a:p>
          <a:p>
            <a:pPr algn="just"/>
            <a:endParaRPr lang="id-ID" sz="2000" b="1" dirty="0">
              <a:latin typeface="+mj-lt"/>
              <a:sym typeface="Rubik"/>
            </a:endParaRPr>
          </a:p>
          <a:p>
            <a:pPr marL="342900" indent="-342900" algn="just">
              <a:buFont typeface="+mj-lt"/>
              <a:buAutoNum type="arabicPeriod" startAt="3"/>
            </a:pPr>
            <a:r>
              <a:rPr lang="id-ID" sz="1600" b="1" dirty="0">
                <a:latin typeface="+mj-lt"/>
              </a:rPr>
              <a:t>Penjualan Berbasis Musiman</a:t>
            </a:r>
          </a:p>
          <a:p>
            <a:pPr marL="361950" algn="just"/>
            <a:r>
              <a:rPr lang="id-ID" sz="1600" dirty="0">
                <a:latin typeface="+mj-lt"/>
              </a:rPr>
              <a:t>Dari data transaksi, terlihat bahwa </a:t>
            </a:r>
            <a:r>
              <a:rPr lang="id-ID" sz="1600" b="1" dirty="0">
                <a:latin typeface="+mj-lt"/>
              </a:rPr>
              <a:t>Januari</a:t>
            </a:r>
            <a:r>
              <a:rPr lang="id-ID" sz="1600" dirty="0">
                <a:latin typeface="+mj-lt"/>
              </a:rPr>
              <a:t> </a:t>
            </a:r>
            <a:r>
              <a:rPr lang="id-ID" sz="1600">
                <a:latin typeface="+mj-lt"/>
              </a:rPr>
              <a:t>adalah salah satu bulan </a:t>
            </a:r>
            <a:r>
              <a:rPr lang="id-ID" sz="1600" dirty="0">
                <a:latin typeface="+mj-lt"/>
              </a:rPr>
              <a:t>dengan penjualan tertinggi. Artinya, adanya lonjakan permintaan setelah pergantian tahun, kemungkinan karena tren belanja awal tahun atau promo pasca-liburan. Oleh karena itu: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Buat strategi promosi awal tahun</a:t>
            </a:r>
            <a:r>
              <a:rPr lang="id-ID" sz="1600" dirty="0">
                <a:latin typeface="+mj-lt"/>
              </a:rPr>
              <a:t>, seperti diskon khusus untuk pembelian di bulan Januari.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Gunakan konsep "</a:t>
            </a:r>
            <a:r>
              <a:rPr lang="id-ID" sz="1600" b="1" dirty="0">
                <a:latin typeface="+mj-lt"/>
              </a:rPr>
              <a:t>New Year Sale</a:t>
            </a:r>
            <a:r>
              <a:rPr lang="id-ID" sz="1600" dirty="0">
                <a:latin typeface="+mj-lt"/>
              </a:rPr>
              <a:t>" untuk menarik pelanggan yang ingin memulai tahun baru dengan produk baru.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Siapkan stok lebih banyak </a:t>
            </a:r>
            <a:r>
              <a:rPr lang="id-ID" sz="1600" dirty="0">
                <a:latin typeface="+mj-lt"/>
              </a:rPr>
              <a:t>menjelang akhir tahun, agar cukup untuk memenuhi lonjakan permintaan di bulan Januari tanpa terjadi kekurangan barang.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endParaRPr lang="id-ID" sz="1600" dirty="0">
              <a:latin typeface="+mj-lt"/>
            </a:endParaRPr>
          </a:p>
          <a:p>
            <a:pPr algn="just"/>
            <a:endParaRPr lang="id-ID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8160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8" y="808700"/>
            <a:ext cx="8291004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id-ID" sz="2400" b="1" dirty="0">
                <a:latin typeface="+mj-lt"/>
                <a:sym typeface="Rubik"/>
              </a:rPr>
              <a:t>Soal 5 : Rekomendasi</a:t>
            </a:r>
          </a:p>
          <a:p>
            <a:pPr algn="just"/>
            <a:endParaRPr lang="id-ID" sz="2000" b="1" dirty="0">
              <a:latin typeface="+mj-lt"/>
              <a:sym typeface="Rubik"/>
            </a:endParaRPr>
          </a:p>
          <a:p>
            <a:pPr marL="342900" indent="-342900" algn="just">
              <a:buFont typeface="+mj-lt"/>
              <a:buAutoNum type="arabicPeriod" startAt="4"/>
            </a:pPr>
            <a:r>
              <a:rPr lang="id-ID" sz="1600" b="1" dirty="0">
                <a:latin typeface="+mj-lt"/>
              </a:rPr>
              <a:t>Strategi Up-Selling &amp; Cross-Selling</a:t>
            </a:r>
          </a:p>
          <a:p>
            <a:pPr marL="361950" algn="just"/>
            <a:r>
              <a:rPr lang="id-ID" sz="1600" dirty="0">
                <a:latin typeface="+mj-lt"/>
              </a:rPr>
              <a:t>Strategi ini bertujuan untuk meningkatkan </a:t>
            </a:r>
            <a:r>
              <a:rPr lang="id-ID" sz="1600" b="1" dirty="0">
                <a:latin typeface="+mj-lt"/>
              </a:rPr>
              <a:t>nilai transaksi pelanggan </a:t>
            </a:r>
            <a:r>
              <a:rPr lang="id-ID" sz="1600" dirty="0">
                <a:latin typeface="+mj-lt"/>
              </a:rPr>
              <a:t>dengan menawarkan produk tambahan yang relevan. Cara yang dapat dilakukan: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Gunakan rekomendasi produk </a:t>
            </a:r>
            <a:r>
              <a:rPr lang="id-ID" sz="1600" dirty="0">
                <a:latin typeface="+mj-lt"/>
              </a:rPr>
              <a:t>berdasarkan kebiasaan belanja pelanggan. Misalnya, pelanggan yang membeli robot dapat ditawarkan aksesori tambahan seperti baterai cadangan atau software upgrade.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Terapkan diskon bundling</a:t>
            </a:r>
            <a:r>
              <a:rPr lang="id-ID" sz="1600" dirty="0">
                <a:latin typeface="+mj-lt"/>
              </a:rPr>
              <a:t>, misalnya membeli Drone + Kit Maintenance dengan harga lebih murah daripada membeli terpisah.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Berikan rekomendasi otomatis di website atau marketplace </a:t>
            </a:r>
            <a:r>
              <a:rPr lang="id-ID" sz="1600" dirty="0">
                <a:latin typeface="+mj-lt"/>
              </a:rPr>
              <a:t>untuk meningkatkan peluang pembelian produk tambahan.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endParaRPr lang="id-ID" sz="1600" dirty="0">
              <a:latin typeface="+mj-lt"/>
            </a:endParaRPr>
          </a:p>
          <a:p>
            <a:pPr marL="647700" indent="-285750" algn="just">
              <a:buFont typeface="Arial" panose="020B0604020202020204" pitchFamily="34" charset="0"/>
              <a:buChar char="•"/>
            </a:pPr>
            <a:endParaRPr lang="id-ID" sz="1600" dirty="0">
              <a:latin typeface="+mj-lt"/>
            </a:endParaRPr>
          </a:p>
          <a:p>
            <a:pPr algn="just"/>
            <a:endParaRPr lang="id-ID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351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8" y="726925"/>
            <a:ext cx="8291004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id-ID" sz="2400" b="1" dirty="0">
                <a:latin typeface="+mj-lt"/>
                <a:sym typeface="Rubik"/>
              </a:rPr>
              <a:t>Soal 5 : Rekomendasi</a:t>
            </a:r>
          </a:p>
          <a:p>
            <a:pPr marL="361950" algn="just"/>
            <a:endParaRPr lang="id-ID" sz="1600" dirty="0">
              <a:latin typeface="+mj-lt"/>
            </a:endParaRPr>
          </a:p>
          <a:p>
            <a:pPr marL="342900" indent="-342900" algn="just">
              <a:buFont typeface="+mj-lt"/>
              <a:buAutoNum type="arabicPeriod" startAt="5"/>
            </a:pPr>
            <a:r>
              <a:rPr lang="id-ID" sz="1600" b="1" dirty="0">
                <a:latin typeface="+mj-lt"/>
              </a:rPr>
              <a:t>Program Loyalitas Pelanggan</a:t>
            </a:r>
          </a:p>
          <a:p>
            <a:pPr marL="361950" algn="just"/>
            <a:r>
              <a:rPr lang="id-ID" sz="1600" dirty="0">
                <a:latin typeface="+mj-lt"/>
              </a:rPr>
              <a:t>Agar pelanggan terus kembali dan tidak berpaling ke kompetitor, maka kita gunakan </a:t>
            </a:r>
            <a:r>
              <a:rPr lang="id-ID" sz="1600" b="1" dirty="0">
                <a:latin typeface="+mj-lt"/>
              </a:rPr>
              <a:t>program loyalitas.</a:t>
            </a:r>
            <a:r>
              <a:rPr lang="id-ID" sz="1600" dirty="0">
                <a:latin typeface="+mj-lt"/>
              </a:rPr>
              <a:t> Strategi yang bisa diterapkan: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Buat sistem poin reward</a:t>
            </a:r>
            <a:r>
              <a:rPr lang="id-ID" sz="1600" dirty="0">
                <a:latin typeface="+mj-lt"/>
              </a:rPr>
              <a:t>, di mana pelanggan bisa mengumpulkan poin setiap kali berbelanja dan menukarkannya dengan diskon atau hadiah.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Tawarkan diskon eksklusif </a:t>
            </a:r>
            <a:r>
              <a:rPr lang="id-ID" sz="1600" dirty="0">
                <a:latin typeface="+mj-lt"/>
              </a:rPr>
              <a:t>bagi pelanggan setia, misalnya pelanggan yang sudah melakukan lebih dari 5 transaksi mendapat potongan harga khusus.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Personalisasi penawaran berdasarkan riwayat pembelian</a:t>
            </a:r>
            <a:r>
              <a:rPr lang="id-ID" sz="1600" dirty="0">
                <a:latin typeface="+mj-lt"/>
              </a:rPr>
              <a:t>, sehingga pelanggan merasa mendapatkan pengalaman belanja yang lebih sesuai dengan kebutuhannya.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endParaRPr lang="id-ID" sz="1600" dirty="0">
              <a:latin typeface="+mj-lt"/>
            </a:endParaRPr>
          </a:p>
          <a:p>
            <a:pPr marL="647700" indent="-285750" algn="just">
              <a:buFont typeface="Arial" panose="020B0604020202020204" pitchFamily="34" charset="0"/>
              <a:buChar char="•"/>
            </a:pPr>
            <a:endParaRPr lang="id-ID" sz="1600" dirty="0">
              <a:latin typeface="+mj-lt"/>
            </a:endParaRPr>
          </a:p>
          <a:p>
            <a:pPr algn="just"/>
            <a:endParaRPr lang="id-ID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9311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8" y="726925"/>
            <a:ext cx="8291004" cy="424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id-ID" sz="2400" b="1" dirty="0">
                <a:latin typeface="+mj-lt"/>
                <a:sym typeface="Rubik"/>
              </a:rPr>
              <a:t>Soal 5 : Rekomendasi</a:t>
            </a:r>
          </a:p>
          <a:p>
            <a:pPr marL="361950" algn="just"/>
            <a:endParaRPr lang="id-ID" sz="1600" dirty="0">
              <a:latin typeface="+mj-lt"/>
            </a:endParaRPr>
          </a:p>
          <a:p>
            <a:pPr marL="342900" indent="-342900" algn="just">
              <a:buFont typeface="+mj-lt"/>
              <a:buAutoNum type="arabicPeriod" startAt="6"/>
            </a:pPr>
            <a:r>
              <a:rPr lang="id-ID" sz="1600" b="1" dirty="0">
                <a:latin typeface="+mj-lt"/>
              </a:rPr>
              <a:t>Optimasi Harga dan Promosi Dinamis</a:t>
            </a:r>
          </a:p>
          <a:p>
            <a:pPr marL="361950" algn="just"/>
            <a:r>
              <a:rPr lang="id-ID" sz="1600" dirty="0">
                <a:latin typeface="+mj-lt"/>
              </a:rPr>
              <a:t>Penyesuaian harga dan promosi berdasarkan data sangat penting untuk menarik lebih banyak pelanggan dan meningkatkan keuntungan. Langkah yang bisa dilakukan: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Lakukan analisis harga kompetitor </a:t>
            </a:r>
            <a:r>
              <a:rPr lang="id-ID" sz="1600" dirty="0">
                <a:latin typeface="+mj-lt"/>
              </a:rPr>
              <a:t>untuk memastikan harga tetap kompetitif tanpa mengorbankan margin keuntungan.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Terapkan promosi fleksibel</a:t>
            </a:r>
            <a:r>
              <a:rPr lang="id-ID" sz="1600" dirty="0">
                <a:latin typeface="+mj-lt"/>
              </a:rPr>
              <a:t>, misalnya flash sale untuk produk yang kurang laku atau penawaran spesial untuk pelanggan yang belum berbelanja dalam beberapa bulan terakhir.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b="1" dirty="0">
                <a:latin typeface="+mj-lt"/>
              </a:rPr>
              <a:t>Gunakan harga psikologis</a:t>
            </a:r>
            <a:r>
              <a:rPr lang="id-ID" sz="1600" dirty="0">
                <a:latin typeface="+mj-lt"/>
              </a:rPr>
              <a:t>, seperti menetapkan harga $199 daripada $200 untuk membuatnya terlihat lebih menarik bagi pelanggan.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endParaRPr lang="id-ID" sz="1600" dirty="0">
              <a:latin typeface="+mj-lt"/>
            </a:endParaRPr>
          </a:p>
          <a:p>
            <a:pPr marL="647700" indent="-285750" algn="just">
              <a:buFont typeface="Arial" panose="020B0604020202020204" pitchFamily="34" charset="0"/>
              <a:buChar char="•"/>
            </a:pPr>
            <a:endParaRPr lang="id-ID" sz="1600" dirty="0">
              <a:latin typeface="+mj-lt"/>
            </a:endParaRPr>
          </a:p>
          <a:p>
            <a:pPr algn="just"/>
            <a:endParaRPr lang="id-ID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14850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7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/>
        </p:nvSpPr>
        <p:spPr>
          <a:xfrm>
            <a:off x="340500" y="1694550"/>
            <a:ext cx="8463000" cy="8772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500" b="1" dirty="0">
                <a:latin typeface="Rubik"/>
                <a:ea typeface="Rubik"/>
                <a:cs typeface="Rubik"/>
                <a:sym typeface="Rubik"/>
              </a:rPr>
              <a:t>Link Github</a:t>
            </a:r>
            <a:endParaRPr sz="4500" b="1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340500" y="2843463"/>
            <a:ext cx="83769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600" dirty="0">
                <a:latin typeface="Rubik"/>
                <a:ea typeface="Rubik"/>
                <a:cs typeface="Rubik"/>
                <a:sym typeface="Rubik"/>
                <a:hlinkClick r:id="rId5"/>
              </a:rPr>
              <a:t>https://github.com/diniauliaputri1/FinalTask_BankMuamalat_BI-Analyst_Dini-Aulia-Putri</a:t>
            </a:r>
            <a:r>
              <a:rPr lang="id-ID" sz="1600" dirty="0">
                <a:latin typeface="Rubik"/>
                <a:ea typeface="Rubik"/>
                <a:cs typeface="Rubik"/>
                <a:sym typeface="Rubik"/>
              </a:rPr>
              <a:t> </a:t>
            </a:r>
            <a:endParaRPr sz="1600" i="1" dirty="0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8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340500" y="1899838"/>
            <a:ext cx="8463000" cy="954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6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5000" b="1">
                <a:latin typeface="Rubik"/>
                <a:ea typeface="Rubik"/>
                <a:cs typeface="Rubik"/>
                <a:sym typeface="Rubik"/>
              </a:rPr>
              <a:t>Link Video Persentation</a:t>
            </a:r>
            <a:endParaRPr sz="5000" b="1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/>
        </p:nvSpPr>
        <p:spPr>
          <a:xfrm>
            <a:off x="340500" y="2854138"/>
            <a:ext cx="837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latin typeface="Rubik"/>
                <a:ea typeface="Rubik"/>
                <a:cs typeface="Rubik"/>
                <a:sym typeface="Rubik"/>
                <a:hlinkClick r:id="rId5"/>
              </a:rPr>
              <a:t>https://drive.google.com/file/d/11S-3uX58LFJlF4zihZqfcY4bjb-kcyWb/view?usp=sharing</a:t>
            </a:r>
            <a:r>
              <a:rPr lang="id-ID" dirty="0">
                <a:latin typeface="Rubik"/>
                <a:ea typeface="Rubik"/>
                <a:cs typeface="Rubik"/>
                <a:sym typeface="Rubik"/>
              </a:rPr>
              <a:t> </a:t>
            </a:r>
            <a:endParaRPr dirty="0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9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5425" y="4262625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2376000" y="1939850"/>
            <a:ext cx="4392000" cy="87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Thank You</a:t>
            </a:r>
            <a:endParaRPr sz="20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4314750" y="4248575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7" name="Picture 6" descr="cara buka rekening bank muamalat">
            <a:extLst>
              <a:ext uri="{FF2B5EF4-FFF2-40B4-BE49-F238E27FC236}">
                <a16:creationId xmlns:a16="http://schemas.microsoft.com/office/drawing/2014/main" id="{997EB938-7282-4C79-B6B2-C2EEDC973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6422" y="4299933"/>
            <a:ext cx="1749701" cy="45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19FAB">
              <a:alpha val="4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2316218" y="343810"/>
            <a:ext cx="20016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000" dirty="0">
                <a:latin typeface="Rubik SemiBold"/>
                <a:ea typeface="Rubik SemiBold"/>
                <a:cs typeface="Rubik SemiBold"/>
                <a:sym typeface="Rubik SemiBold"/>
              </a:rPr>
              <a:t>Dini Aulia Putri</a:t>
            </a:r>
            <a:endParaRPr sz="3000" dirty="0"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230939" y="2016871"/>
            <a:ext cx="35046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en" sz="2000" b="1" dirty="0">
                <a:sym typeface="Rubik SemiBold"/>
              </a:rPr>
              <a:t>About You</a:t>
            </a:r>
            <a:endParaRPr sz="2000" b="1" dirty="0">
              <a:sym typeface="Rubik SemiBold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4875060" y="675213"/>
            <a:ext cx="35046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id-ID" sz="2000" b="1" dirty="0">
                <a:sym typeface="Rubik SemiBold"/>
              </a:rPr>
              <a:t>Experience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6A6D1D-A431-463C-B1A5-C24278349621}"/>
              </a:ext>
            </a:extLst>
          </p:cNvPr>
          <p:cNvGrpSpPr/>
          <p:nvPr/>
        </p:nvGrpSpPr>
        <p:grpSpPr>
          <a:xfrm>
            <a:off x="4875060" y="2088903"/>
            <a:ext cx="4268941" cy="2822089"/>
            <a:chOff x="5017921" y="1879236"/>
            <a:chExt cx="4251124" cy="2822089"/>
          </a:xfrm>
        </p:grpSpPr>
        <p:sp>
          <p:nvSpPr>
            <p:cNvPr id="74" name="Google Shape;74;p14"/>
            <p:cNvSpPr/>
            <p:nvPr/>
          </p:nvSpPr>
          <p:spPr>
            <a:xfrm>
              <a:off x="5092745" y="2064432"/>
              <a:ext cx="45719" cy="1062117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5089777" y="3327143"/>
              <a:ext cx="45719" cy="104641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44F94E4-604C-4B09-B9D6-AA6F255F90CA}"/>
                </a:ext>
              </a:extLst>
            </p:cNvPr>
            <p:cNvGrpSpPr/>
            <p:nvPr/>
          </p:nvGrpSpPr>
          <p:grpSpPr>
            <a:xfrm>
              <a:off x="5017921" y="1879236"/>
              <a:ext cx="4251124" cy="2822089"/>
              <a:chOff x="5000625" y="1578232"/>
              <a:chExt cx="4251124" cy="2822089"/>
            </a:xfrm>
          </p:grpSpPr>
          <p:sp>
            <p:nvSpPr>
              <p:cNvPr id="76" name="Google Shape;76;p14"/>
              <p:cNvSpPr/>
              <p:nvPr/>
            </p:nvSpPr>
            <p:spPr>
              <a:xfrm>
                <a:off x="5000625" y="1651992"/>
                <a:ext cx="218400" cy="218400"/>
              </a:xfrm>
              <a:prstGeom prst="ellipse">
                <a:avLst/>
              </a:pr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4"/>
              <p:cNvSpPr/>
              <p:nvPr/>
            </p:nvSpPr>
            <p:spPr>
              <a:xfrm>
                <a:off x="5000625" y="2808789"/>
                <a:ext cx="218400" cy="218400"/>
              </a:xfrm>
              <a:prstGeom prst="ellipse">
                <a:avLst/>
              </a:pr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4"/>
              <p:cNvSpPr/>
              <p:nvPr/>
            </p:nvSpPr>
            <p:spPr>
              <a:xfrm>
                <a:off x="5000625" y="3982343"/>
                <a:ext cx="218400" cy="218400"/>
              </a:xfrm>
              <a:prstGeom prst="ellipse">
                <a:avLst/>
              </a:pr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4"/>
              <p:cNvSpPr txBox="1"/>
              <p:nvPr/>
            </p:nvSpPr>
            <p:spPr>
              <a:xfrm>
                <a:off x="5294775" y="1578232"/>
                <a:ext cx="3956974" cy="10464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d-ID" b="1" dirty="0">
                    <a:latin typeface="+mj-lt"/>
                    <a:ea typeface="Rubik"/>
                    <a:cs typeface="Rubik"/>
                    <a:sym typeface="Rubik"/>
                  </a:rPr>
                  <a:t>Bank Muamalat X Rakamin Academy</a:t>
                </a:r>
              </a:p>
              <a:p>
                <a:pPr marL="0" lvl="0" indent="0" algn="just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0" i="0" dirty="0">
                    <a:solidFill>
                      <a:srgbClr val="000000"/>
                    </a:solidFill>
                    <a:effectLst/>
                    <a:latin typeface="+mj-lt"/>
                  </a:rPr>
                  <a:t>Project Based Intern: Business Intelligence</a:t>
                </a:r>
                <a:r>
                  <a:rPr lang="id-ID" b="0" i="0" dirty="0">
                    <a:solidFill>
                      <a:srgbClr val="000000"/>
                    </a:solidFill>
                    <a:effectLst/>
                    <a:latin typeface="+mj-lt"/>
                  </a:rPr>
                  <a:t> </a:t>
                </a:r>
                <a:r>
                  <a:rPr lang="en-US" b="0" i="0" dirty="0">
                    <a:solidFill>
                      <a:srgbClr val="000000"/>
                    </a:solidFill>
                    <a:effectLst/>
                    <a:latin typeface="+mj-lt"/>
                  </a:rPr>
                  <a:t>Analyst</a:t>
                </a:r>
                <a:endParaRPr lang="id-ID" b="0" i="0" dirty="0">
                  <a:solidFill>
                    <a:srgbClr val="000000"/>
                  </a:solidFill>
                  <a:effectLst/>
                  <a:latin typeface="+mj-lt"/>
                </a:endParaRPr>
              </a:p>
              <a:p>
                <a:pPr marL="0" lvl="0" indent="0" algn="just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d-ID" dirty="0">
                    <a:latin typeface="+mj-lt"/>
                    <a:ea typeface="Rubik"/>
                    <a:cs typeface="Rubik"/>
                    <a:sym typeface="Rubik"/>
                  </a:rPr>
                  <a:t>03 February 2025 – 03  Maret 2025</a:t>
                </a:r>
                <a:endParaRPr dirty="0">
                  <a:latin typeface="+mj-lt"/>
                  <a:ea typeface="Rubik"/>
                  <a:cs typeface="Rubik"/>
                  <a:sym typeface="Rubik"/>
                </a:endParaRPr>
              </a:p>
            </p:txBody>
          </p:sp>
          <p:sp>
            <p:nvSpPr>
              <p:cNvPr id="80" name="Google Shape;80;p14"/>
              <p:cNvSpPr txBox="1"/>
              <p:nvPr/>
            </p:nvSpPr>
            <p:spPr>
              <a:xfrm>
                <a:off x="5290881" y="2607092"/>
                <a:ext cx="3960868" cy="8309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r>
                  <a:rPr lang="id-ID" b="1" dirty="0">
                    <a:latin typeface="+mj-lt"/>
                    <a:cs typeface="Rubik"/>
                    <a:sym typeface="Rubik"/>
                  </a:rPr>
                  <a:t>Komisi Pemilihan Umum</a:t>
                </a:r>
              </a:p>
              <a:p>
                <a:r>
                  <a:rPr lang="id-ID" dirty="0">
                    <a:latin typeface="+mj-lt"/>
                    <a:cs typeface="Rubik"/>
                  </a:rPr>
                  <a:t>Kelompok Penyelenggara Pemungutan Suara </a:t>
                </a:r>
              </a:p>
              <a:p>
                <a:r>
                  <a:rPr lang="id-ID" dirty="0"/>
                  <a:t>Januari 2024 - Februari 2024</a:t>
                </a:r>
                <a:endParaRPr dirty="0">
                  <a:latin typeface="+mj-lt"/>
                  <a:cs typeface="Rubik"/>
                  <a:sym typeface="Rubik"/>
                </a:endParaRPr>
              </a:p>
            </p:txBody>
          </p:sp>
          <p:sp>
            <p:nvSpPr>
              <p:cNvPr id="81" name="Google Shape;81;p14"/>
              <p:cNvSpPr txBox="1"/>
              <p:nvPr/>
            </p:nvSpPr>
            <p:spPr>
              <a:xfrm>
                <a:off x="5294775" y="3353911"/>
                <a:ext cx="3832537" cy="10464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r>
                  <a:rPr lang="id-ID" b="1" dirty="0">
                    <a:latin typeface="+mj-lt"/>
                    <a:cs typeface="Rubik"/>
                    <a:sym typeface="Rubik"/>
                  </a:rPr>
                  <a:t>Tutor Persiapan Ujian Semester Jurusan Fisika Universitas Negeri Padang</a:t>
                </a:r>
              </a:p>
              <a:p>
                <a:r>
                  <a:rPr lang="id-ID" dirty="0">
                    <a:latin typeface="+mj-lt"/>
                    <a:cs typeface="Rubik"/>
                    <a:sym typeface="Rubik"/>
                  </a:rPr>
                  <a:t>Kalkulus, Fisika Matematika, dan Mekanika</a:t>
                </a:r>
              </a:p>
              <a:p>
                <a:r>
                  <a:rPr lang="id-ID" dirty="0">
                    <a:latin typeface="+mj-lt"/>
                    <a:cs typeface="Rubik"/>
                    <a:sym typeface="Rubik"/>
                  </a:rPr>
                  <a:t>Juli 2020 – Desember 2021</a:t>
                </a:r>
              </a:p>
            </p:txBody>
          </p:sp>
        </p:grpSp>
      </p:grpSp>
      <p:sp>
        <p:nvSpPr>
          <p:cNvPr id="83" name="Google Shape;83;p14"/>
          <p:cNvSpPr txBox="1"/>
          <p:nvPr/>
        </p:nvSpPr>
        <p:spPr>
          <a:xfrm>
            <a:off x="213645" y="2420004"/>
            <a:ext cx="4186681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 am a Physics Education graduate with an interest in data analysis and interactive multimedia. Currently, I am attending a Data Analyst Bootcamp on Udemy to deepen my Python skills. Previously, I completed a Bootcamp at </a:t>
            </a:r>
            <a:r>
              <a:rPr lang="en-US" dirty="0" err="1"/>
              <a:t>MySkill</a:t>
            </a:r>
            <a:r>
              <a:rPr lang="en-US" dirty="0"/>
              <a:t>, where I learned SQL, Python, and data visualization. I also have experience in developing interactive multimedia using </a:t>
            </a:r>
            <a:r>
              <a:rPr lang="en-US" dirty="0" err="1"/>
              <a:t>iSpring</a:t>
            </a:r>
            <a:r>
              <a:rPr lang="en-US" dirty="0"/>
              <a:t> Suite. With a strong passion for learning, attention to detail, and the ability to integrate data with interactive technology, I am ready to contribute to effective data processing and presentation.</a:t>
            </a:r>
            <a:endParaRPr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CCFA1F-D000-4928-8357-3D36BB18B7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940" y="126248"/>
            <a:ext cx="1831097" cy="187201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0972F5F-FE84-42BC-B7BA-94B00DD905C2}"/>
              </a:ext>
            </a:extLst>
          </p:cNvPr>
          <p:cNvSpPr txBox="1"/>
          <p:nvPr/>
        </p:nvSpPr>
        <p:spPr>
          <a:xfrm>
            <a:off x="4826181" y="1214087"/>
            <a:ext cx="426894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tabLst>
                <a:tab pos="714375" algn="l"/>
                <a:tab pos="809625" algn="l"/>
              </a:tabLst>
            </a:pPr>
            <a:r>
              <a:rPr lang="id-ID" sz="1200" b="1" dirty="0">
                <a:latin typeface="+mn-lt"/>
                <a:ea typeface="Rubik"/>
                <a:cs typeface="Rubik"/>
                <a:sym typeface="Rubik"/>
              </a:rPr>
              <a:t>Linkedin	: </a:t>
            </a:r>
            <a:r>
              <a:rPr lang="id-ID" sz="1200" b="0" i="0" dirty="0">
                <a:effectLst/>
                <a:latin typeface="+mn-lt"/>
                <a:hlinkClick r:id="rId6"/>
              </a:rPr>
              <a:t>https://www.linkedin.com/in/dini-aulia-putri-467276157</a:t>
            </a:r>
            <a:r>
              <a:rPr lang="id-ID" sz="1200" b="0" i="0" dirty="0">
                <a:effectLst/>
                <a:latin typeface="+mn-lt"/>
              </a:rPr>
              <a:t> </a:t>
            </a:r>
            <a:endParaRPr lang="id-ID" sz="1200" b="1" dirty="0">
              <a:latin typeface="+mn-lt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tabLst>
                <a:tab pos="714375" algn="l"/>
                <a:tab pos="809625" algn="l"/>
              </a:tabLst>
            </a:pPr>
            <a:r>
              <a:rPr lang="id-ID" sz="1200" b="1" dirty="0">
                <a:latin typeface="+mn-lt"/>
                <a:ea typeface="Rubik"/>
                <a:cs typeface="Rubik"/>
                <a:sym typeface="Rubik"/>
              </a:rPr>
              <a:t>Phone	: +6285271218143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tabLst>
                <a:tab pos="714375" algn="l"/>
                <a:tab pos="809625" algn="l"/>
              </a:tabLst>
            </a:pPr>
            <a:r>
              <a:rPr lang="id-ID" sz="1200" b="1" dirty="0">
                <a:latin typeface="+mn-lt"/>
                <a:ea typeface="Rubik"/>
                <a:cs typeface="Rubik"/>
                <a:sym typeface="Rubik"/>
              </a:rPr>
              <a:t>Email	: diniauliaputri11@gmail.com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8" y="717580"/>
            <a:ext cx="8291004" cy="313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2400" b="1" dirty="0">
                <a:latin typeface="+mj-lt"/>
                <a:sym typeface="Rubik"/>
              </a:rPr>
              <a:t>Soal 1</a:t>
            </a:r>
          </a:p>
          <a:p>
            <a:endParaRPr lang="id-ID" sz="2000" b="1" dirty="0">
              <a:latin typeface="+mj-lt"/>
              <a:sym typeface="Rubik"/>
            </a:endParaRPr>
          </a:p>
          <a:p>
            <a:r>
              <a:rPr lang="id-ID" sz="1600" dirty="0">
                <a:latin typeface="+mj-lt"/>
              </a:rPr>
              <a:t>Tentukan masing-masing primary key pada 4 dataset penjualan </a:t>
            </a:r>
          </a:p>
          <a:p>
            <a:pPr marL="342900" indent="-342900">
              <a:buFont typeface="+mj-lt"/>
              <a:buAutoNum type="arabicPeriod"/>
            </a:pPr>
            <a:r>
              <a:rPr lang="id-ID" sz="1600" dirty="0">
                <a:latin typeface="+mj-lt"/>
              </a:rPr>
              <a:t>Primary key tabel Customer            : </a:t>
            </a:r>
            <a:r>
              <a:rPr lang="id-ID" sz="1600" b="1" dirty="0">
                <a:latin typeface="+mj-lt"/>
              </a:rPr>
              <a:t>CustomerID</a:t>
            </a:r>
          </a:p>
          <a:p>
            <a:pPr marL="342900" indent="-342900">
              <a:buFont typeface="+mj-lt"/>
              <a:buAutoNum type="arabicPeriod"/>
            </a:pPr>
            <a:r>
              <a:rPr lang="id-ID" sz="1600" dirty="0">
                <a:latin typeface="+mj-lt"/>
              </a:rPr>
              <a:t>Primary key tabel Orders                 : </a:t>
            </a:r>
            <a:r>
              <a:rPr lang="id-ID" sz="1600" b="1" dirty="0">
                <a:latin typeface="+mj-lt"/>
              </a:rPr>
              <a:t>OrderID</a:t>
            </a:r>
          </a:p>
          <a:p>
            <a:pPr marL="342900" indent="-342900">
              <a:buFont typeface="+mj-lt"/>
              <a:buAutoNum type="arabicPeriod"/>
            </a:pPr>
            <a:r>
              <a:rPr lang="id-ID" sz="1600" dirty="0">
                <a:latin typeface="+mj-lt"/>
              </a:rPr>
              <a:t>Primary key tabel ProductCategory : </a:t>
            </a:r>
            <a:r>
              <a:rPr lang="id-ID" sz="1600" b="1" dirty="0">
                <a:latin typeface="+mj-lt"/>
                <a:sym typeface="Rubik"/>
              </a:rPr>
              <a:t>CategoryID</a:t>
            </a:r>
            <a:endParaRPr lang="id-ID" sz="1600" b="1" dirty="0">
              <a:latin typeface="+mj-lt"/>
            </a:endParaRPr>
          </a:p>
          <a:p>
            <a:pPr marL="342900" indent="-342900">
              <a:buFont typeface="+mj-lt"/>
              <a:buAutoNum type="arabicPeriod"/>
            </a:pPr>
            <a:r>
              <a:rPr lang="id-ID" sz="1600" dirty="0">
                <a:latin typeface="+mj-lt"/>
              </a:rPr>
              <a:t>Primary key tabel Products              : </a:t>
            </a:r>
            <a:r>
              <a:rPr lang="id-ID" sz="1600" b="1" dirty="0">
                <a:latin typeface="+mj-lt"/>
              </a:rPr>
              <a:t>ProdNumber</a:t>
            </a:r>
          </a:p>
          <a:p>
            <a:endParaRPr lang="id-ID" sz="1600" b="1" dirty="0">
              <a:latin typeface="+mj-lt"/>
            </a:endParaRPr>
          </a:p>
          <a:p>
            <a:r>
              <a:rPr lang="en-US" sz="1600" b="1" dirty="0">
                <a:latin typeface="+mj-lt"/>
              </a:rPr>
              <a:t>Data yang </a:t>
            </a:r>
            <a:r>
              <a:rPr lang="en-US" sz="1600" b="1" dirty="0" err="1">
                <a:latin typeface="+mj-lt"/>
              </a:rPr>
              <a:t>digunakan</a:t>
            </a:r>
            <a:r>
              <a:rPr lang="id-ID" sz="1600" b="1" dirty="0">
                <a:latin typeface="+mj-lt"/>
              </a:rPr>
              <a:t> di </a:t>
            </a:r>
            <a:r>
              <a:rPr lang="id-ID" sz="1600" b="1" dirty="0">
                <a:latin typeface="+mj-lt"/>
                <a:hlinkClick r:id="rId5"/>
              </a:rPr>
              <a:t>Link ini. </a:t>
            </a:r>
            <a:endParaRPr lang="id-ID" sz="1600" b="1" dirty="0">
              <a:latin typeface="+mj-lt"/>
            </a:endParaRPr>
          </a:p>
          <a:p>
            <a:r>
              <a:rPr lang="id-ID" sz="1600" b="1" dirty="0">
                <a:latin typeface="+mj-lt"/>
              </a:rPr>
              <a:t>Pembahasannya ada di </a:t>
            </a:r>
            <a:r>
              <a:rPr lang="id-ID" sz="1600" b="1" dirty="0">
                <a:latin typeface="+mj-lt"/>
                <a:hlinkClick r:id="rId6" tooltip="https://console.cloud.google.com/bigquery?sq=847621599773:fd6a5ca6f9fb4b6ab00fa697a4c4aff3"/>
              </a:rPr>
              <a:t>Link ini</a:t>
            </a:r>
            <a:r>
              <a:rPr lang="id-ID" sz="1600" b="1" dirty="0">
                <a:latin typeface="+mj-lt"/>
              </a:rPr>
              <a:t>. </a:t>
            </a:r>
          </a:p>
          <a:p>
            <a:endParaRPr lang="id-ID" sz="2000" b="1" dirty="0">
              <a:latin typeface="+mj-lt"/>
              <a:sym typeface="Rubi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7" y="518182"/>
            <a:ext cx="8291005" cy="4555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2400" b="1" dirty="0">
                <a:latin typeface="+mj-lt"/>
                <a:sym typeface="Rubik"/>
              </a:rPr>
              <a:t>Soal 2</a:t>
            </a:r>
          </a:p>
          <a:p>
            <a:endParaRPr lang="id-ID" sz="2000" b="1" dirty="0">
              <a:latin typeface="+mj-lt"/>
              <a:sym typeface="Rubik"/>
            </a:endParaRPr>
          </a:p>
          <a:p>
            <a:r>
              <a:rPr lang="en-US" sz="1600" dirty="0" err="1">
                <a:latin typeface="+mj-lt"/>
              </a:rPr>
              <a:t>Tentukan</a:t>
            </a:r>
            <a:r>
              <a:rPr lang="en-US" sz="1600" dirty="0">
                <a:latin typeface="+mj-lt"/>
              </a:rPr>
              <a:t> relationship </a:t>
            </a:r>
            <a:r>
              <a:rPr lang="en-US" sz="1600" dirty="0" err="1">
                <a:latin typeface="+mj-lt"/>
              </a:rPr>
              <a:t>dari</a:t>
            </a:r>
            <a:r>
              <a:rPr lang="en-US" sz="1600" dirty="0">
                <a:latin typeface="+mj-lt"/>
              </a:rPr>
              <a:t> ke-4 table </a:t>
            </a:r>
            <a:r>
              <a:rPr lang="en-US" sz="1600" dirty="0" err="1">
                <a:latin typeface="+mj-lt"/>
              </a:rPr>
              <a:t>tersebut</a:t>
            </a:r>
            <a:r>
              <a:rPr lang="id-ID" sz="1600" dirty="0">
                <a:latin typeface="+mj-lt"/>
              </a:rPr>
              <a:t>!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dirty="0" err="1">
                <a:latin typeface="+mj-lt"/>
              </a:rPr>
              <a:t>Hubungan</a:t>
            </a:r>
            <a:r>
              <a:rPr lang="id-ID" sz="1600" b="1" dirty="0">
                <a:latin typeface="+mj-lt"/>
              </a:rPr>
              <a:t> </a:t>
            </a:r>
            <a:r>
              <a:rPr lang="en-US" sz="1600" b="1" dirty="0">
                <a:latin typeface="+mj-lt"/>
              </a:rPr>
              <a:t>one-to-many </a:t>
            </a:r>
            <a:r>
              <a:rPr lang="en-US" sz="1600" b="1" dirty="0" err="1">
                <a:latin typeface="+mj-lt"/>
              </a:rPr>
              <a:t>antara</a:t>
            </a:r>
            <a:r>
              <a:rPr lang="en-US" sz="1600" b="1" dirty="0">
                <a:latin typeface="+mj-lt"/>
              </a:rPr>
              <a:t> </a:t>
            </a:r>
            <a:r>
              <a:rPr lang="en-US" sz="1600" b="1" dirty="0" err="1">
                <a:latin typeface="+mj-lt"/>
              </a:rPr>
              <a:t>tabel</a:t>
            </a:r>
            <a:r>
              <a:rPr lang="en-US" sz="1600" b="1" dirty="0">
                <a:latin typeface="+mj-lt"/>
              </a:rPr>
              <a:t> "Customers" </a:t>
            </a:r>
            <a:r>
              <a:rPr lang="en-US" sz="1600" b="1" dirty="0" err="1">
                <a:latin typeface="+mj-lt"/>
              </a:rPr>
              <a:t>dengan</a:t>
            </a:r>
            <a:r>
              <a:rPr lang="en-US" sz="1600" b="1" dirty="0">
                <a:latin typeface="+mj-lt"/>
              </a:rPr>
              <a:t> </a:t>
            </a:r>
            <a:r>
              <a:rPr lang="en-US" sz="1600" b="1" dirty="0" err="1">
                <a:latin typeface="+mj-lt"/>
              </a:rPr>
              <a:t>tabel</a:t>
            </a:r>
            <a:r>
              <a:rPr lang="en-US" sz="1600" b="1" dirty="0">
                <a:latin typeface="+mj-lt"/>
              </a:rPr>
              <a:t> "Orders“</a:t>
            </a:r>
            <a:endParaRPr lang="id-ID" sz="1600" dirty="0">
              <a:latin typeface="+mj-lt"/>
            </a:endParaRPr>
          </a:p>
          <a:p>
            <a:pPr marL="628650" indent="-273050" algn="just"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id-ID" sz="1600" dirty="0">
                <a:latin typeface="+mj-lt"/>
              </a:rPr>
              <a:t>Setiap pelanggan (CustomerID) dapat melakukan lebih dari satu pesanan (OrderID).</a:t>
            </a:r>
          </a:p>
          <a:p>
            <a:pPr marL="628650" indent="-273050" algn="just"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id-ID" sz="1600" dirty="0">
                <a:latin typeface="+mj-lt"/>
              </a:rPr>
              <a:t>Setiap pesanan (OrderID) hanya bisa dimiliki oleh satu pelanggan (CustomerID).</a:t>
            </a:r>
          </a:p>
          <a:p>
            <a:pPr marL="342900" indent="-342900">
              <a:buFont typeface="+mj-lt"/>
              <a:buAutoNum type="arabicPeriod" startAt="2"/>
            </a:pPr>
            <a:r>
              <a:rPr lang="en-US" sz="1600" b="1" dirty="0" err="1">
                <a:latin typeface="+mj-lt"/>
              </a:rPr>
              <a:t>Hubungan</a:t>
            </a:r>
            <a:r>
              <a:rPr lang="id-ID" sz="1600" b="1" dirty="0">
                <a:latin typeface="+mj-lt"/>
              </a:rPr>
              <a:t> </a:t>
            </a:r>
            <a:r>
              <a:rPr lang="en-US" sz="1600" b="1" dirty="0">
                <a:latin typeface="+mj-lt"/>
              </a:rPr>
              <a:t>many-to-one </a:t>
            </a:r>
            <a:r>
              <a:rPr lang="en-US" sz="1600" b="1" dirty="0" err="1">
                <a:latin typeface="+mj-lt"/>
              </a:rPr>
              <a:t>antara</a:t>
            </a:r>
            <a:r>
              <a:rPr lang="en-US" sz="1600" b="1" dirty="0">
                <a:latin typeface="+mj-lt"/>
              </a:rPr>
              <a:t> </a:t>
            </a:r>
            <a:r>
              <a:rPr lang="en-US" sz="1600" b="1" dirty="0" err="1">
                <a:latin typeface="+mj-lt"/>
              </a:rPr>
              <a:t>tabel</a:t>
            </a:r>
            <a:r>
              <a:rPr lang="en-US" sz="1600" b="1" dirty="0">
                <a:latin typeface="+mj-lt"/>
              </a:rPr>
              <a:t> "Orders" </a:t>
            </a:r>
            <a:r>
              <a:rPr lang="en-US" sz="1600" b="1" dirty="0" err="1">
                <a:latin typeface="+mj-lt"/>
              </a:rPr>
              <a:t>dengan</a:t>
            </a:r>
            <a:r>
              <a:rPr lang="en-US" sz="1600" b="1" dirty="0">
                <a:latin typeface="+mj-lt"/>
              </a:rPr>
              <a:t> </a:t>
            </a:r>
            <a:r>
              <a:rPr lang="en-US" sz="1600" b="1" dirty="0" err="1">
                <a:latin typeface="+mj-lt"/>
              </a:rPr>
              <a:t>tabel</a:t>
            </a:r>
            <a:r>
              <a:rPr lang="en-US" sz="1600" b="1" dirty="0">
                <a:latin typeface="+mj-lt"/>
              </a:rPr>
              <a:t> "Products“</a:t>
            </a:r>
            <a:endParaRPr lang="id-ID" sz="1600" b="1" dirty="0">
              <a:latin typeface="+mj-lt"/>
            </a:endParaRPr>
          </a:p>
          <a:p>
            <a:pPr marL="628650" indent="-273050" algn="just"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id-ID" sz="1600" dirty="0">
                <a:latin typeface="+mj-lt"/>
              </a:rPr>
              <a:t>Setiap pesanan (OrderID) memiliki satu atau lebih produk (ProdNumber).</a:t>
            </a:r>
          </a:p>
          <a:p>
            <a:pPr marL="628650" indent="-273050" algn="just"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id-ID" sz="1600" dirty="0">
                <a:latin typeface="+mj-lt"/>
              </a:rPr>
              <a:t>Setiap produk (ProdNumber) bisa muncul di beberapa pesanan berbeda.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en-US" sz="1600" b="1" dirty="0" err="1">
                <a:latin typeface="+mj-lt"/>
              </a:rPr>
              <a:t>Hubungan</a:t>
            </a:r>
            <a:r>
              <a:rPr lang="id-ID" sz="1600" b="1" dirty="0">
                <a:latin typeface="+mj-lt"/>
              </a:rPr>
              <a:t> </a:t>
            </a:r>
            <a:r>
              <a:rPr lang="en-US" sz="1600" b="1" dirty="0">
                <a:latin typeface="+mj-lt"/>
              </a:rPr>
              <a:t>many-to-one</a:t>
            </a:r>
            <a:r>
              <a:rPr lang="id-ID" sz="1600" b="1" dirty="0">
                <a:latin typeface="+mj-lt"/>
              </a:rPr>
              <a:t> </a:t>
            </a:r>
            <a:r>
              <a:rPr lang="en-US" sz="1600" b="1" dirty="0" err="1">
                <a:latin typeface="+mj-lt"/>
              </a:rPr>
              <a:t>antara</a:t>
            </a:r>
            <a:r>
              <a:rPr lang="en-US" sz="1600" b="1" dirty="0">
                <a:latin typeface="+mj-lt"/>
              </a:rPr>
              <a:t> </a:t>
            </a:r>
            <a:r>
              <a:rPr lang="en-US" sz="1600" b="1" dirty="0" err="1">
                <a:latin typeface="+mj-lt"/>
              </a:rPr>
              <a:t>tabel</a:t>
            </a:r>
            <a:r>
              <a:rPr lang="en-US" sz="1600" b="1" dirty="0">
                <a:latin typeface="+mj-lt"/>
              </a:rPr>
              <a:t> "Products" </a:t>
            </a:r>
            <a:r>
              <a:rPr lang="en-US" sz="1600" b="1" dirty="0" err="1">
                <a:latin typeface="+mj-lt"/>
              </a:rPr>
              <a:t>dengan</a:t>
            </a:r>
            <a:r>
              <a:rPr lang="en-US" sz="1600" b="1" dirty="0">
                <a:latin typeface="+mj-lt"/>
              </a:rPr>
              <a:t> </a:t>
            </a:r>
            <a:r>
              <a:rPr lang="en-US" sz="1600" b="1" dirty="0" err="1">
                <a:latin typeface="+mj-lt"/>
              </a:rPr>
              <a:t>tabel</a:t>
            </a:r>
            <a:r>
              <a:rPr lang="en-US" sz="1600" b="1" dirty="0">
                <a:latin typeface="+mj-lt"/>
              </a:rPr>
              <a:t> "</a:t>
            </a:r>
            <a:r>
              <a:rPr lang="en-US" sz="1600" b="1" dirty="0" err="1">
                <a:latin typeface="+mj-lt"/>
              </a:rPr>
              <a:t>ProductCategory</a:t>
            </a:r>
            <a:r>
              <a:rPr lang="en-US" sz="1600" b="1" dirty="0">
                <a:latin typeface="+mj-lt"/>
              </a:rPr>
              <a:t>“</a:t>
            </a:r>
            <a:endParaRPr lang="id-ID" sz="1600" b="1" dirty="0">
              <a:latin typeface="+mj-lt"/>
            </a:endParaRPr>
          </a:p>
          <a:p>
            <a:pPr marL="628650" indent="-273050" algn="just"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id-ID" sz="1600" dirty="0">
                <a:latin typeface="+mj-lt"/>
              </a:rPr>
              <a:t>Setiap produk (ProdNumber) hanya memiliki satu kategori (CategoryID).</a:t>
            </a:r>
          </a:p>
          <a:p>
            <a:pPr marL="628650" indent="-273050" algn="just">
              <a:buFont typeface="Arial" panose="020B0604020202020204" pitchFamily="34" charset="0"/>
              <a:buChar char="•"/>
              <a:tabLst>
                <a:tab pos="628650" algn="l"/>
              </a:tabLst>
            </a:pPr>
            <a:r>
              <a:rPr lang="id-ID" sz="1600" dirty="0">
                <a:latin typeface="+mj-lt"/>
              </a:rPr>
              <a:t>Setiap kategori (CategoryID) dapat memiliki banyak produk.</a:t>
            </a:r>
            <a:endParaRPr lang="en-US" sz="1600" b="1" dirty="0">
              <a:latin typeface="+mj-lt"/>
            </a:endParaRPr>
          </a:p>
          <a:p>
            <a:endParaRPr lang="id-ID" sz="1600" b="1" dirty="0">
              <a:latin typeface="+mj-lt"/>
            </a:endParaRPr>
          </a:p>
          <a:p>
            <a:r>
              <a:rPr lang="en-US" sz="1600" b="1" dirty="0">
                <a:latin typeface="+mj-lt"/>
              </a:rPr>
              <a:t>Data yang </a:t>
            </a:r>
            <a:r>
              <a:rPr lang="en-US" sz="1600" b="1" dirty="0" err="1">
                <a:latin typeface="+mj-lt"/>
              </a:rPr>
              <a:t>digunakan</a:t>
            </a:r>
            <a:r>
              <a:rPr lang="id-ID" sz="1600" b="1" dirty="0">
                <a:latin typeface="+mj-lt"/>
              </a:rPr>
              <a:t> di </a:t>
            </a:r>
            <a:r>
              <a:rPr lang="id-ID" sz="1600" b="1" dirty="0">
                <a:latin typeface="+mj-lt"/>
                <a:hlinkClick r:id="rId5"/>
              </a:rPr>
              <a:t>Link ini. </a:t>
            </a:r>
            <a:endParaRPr lang="id-ID" sz="1600" b="1" dirty="0">
              <a:latin typeface="+mj-lt"/>
            </a:endParaRPr>
          </a:p>
          <a:p>
            <a:r>
              <a:rPr lang="id-ID" sz="1600" b="1" dirty="0">
                <a:latin typeface="+mj-lt"/>
              </a:rPr>
              <a:t>Pembahasannya ada di </a:t>
            </a:r>
            <a:r>
              <a:rPr lang="id-ID" sz="1600" b="1" dirty="0">
                <a:latin typeface="+mj-lt"/>
                <a:hlinkClick r:id="rId6" tooltip="https://console.cloud.google.com/bigquery?sq=847621599773:fd6a5ca6f9fb4b6ab00fa697a4c4aff3"/>
              </a:rPr>
              <a:t>Link ini. </a:t>
            </a:r>
            <a:endParaRPr lang="id-ID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62019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9" y="540440"/>
            <a:ext cx="8291004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2400" b="1" dirty="0">
                <a:latin typeface="+mj-lt"/>
                <a:sym typeface="Rubik"/>
              </a:rPr>
              <a:t>Soal 3</a:t>
            </a:r>
          </a:p>
          <a:p>
            <a:endParaRPr lang="id-ID" sz="2000" b="1" dirty="0">
              <a:latin typeface="+mj-lt"/>
              <a:sym typeface="Rubik"/>
            </a:endParaRPr>
          </a:p>
          <a:p>
            <a:r>
              <a:rPr lang="id-ID" sz="1600" dirty="0">
                <a:latin typeface="+mj-lt"/>
              </a:rPr>
              <a:t>Sebagai BI Analyst PT Sejahtera Bersama, kita akan membuat sebuah table master yang berisikan informasi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CustomerEmail (cust_email)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CustomerCity (cust_city)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OrderDate (order_date)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OrderQty (order_qty)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ProductName (product_name)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ProductPrice (product_price)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ProductCategoryName (category_name)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TotalSales (total_sales) </a:t>
            </a:r>
          </a:p>
          <a:p>
            <a:r>
              <a:rPr lang="id-ID" sz="1600" dirty="0">
                <a:latin typeface="+mj-lt"/>
              </a:rPr>
              <a:t>Urutkan data tersebut berdasarkan tanggal transaksi yang paling awal sampai yang paling akhir. </a:t>
            </a:r>
            <a:endParaRPr lang="id-ID" sz="1600" b="1" dirty="0">
              <a:latin typeface="+mj-lt"/>
            </a:endParaRPr>
          </a:p>
          <a:p>
            <a:r>
              <a:rPr lang="en-US" sz="1600" b="1" dirty="0">
                <a:latin typeface="+mj-lt"/>
              </a:rPr>
              <a:t>Data yang </a:t>
            </a:r>
            <a:r>
              <a:rPr lang="en-US" sz="1600" b="1" dirty="0" err="1">
                <a:latin typeface="+mj-lt"/>
              </a:rPr>
              <a:t>digunakan</a:t>
            </a:r>
            <a:r>
              <a:rPr lang="id-ID" sz="1600" b="1" dirty="0">
                <a:latin typeface="+mj-lt"/>
              </a:rPr>
              <a:t> di </a:t>
            </a:r>
            <a:r>
              <a:rPr lang="id-ID" sz="1600" b="1" dirty="0">
                <a:latin typeface="+mj-lt"/>
                <a:hlinkClick r:id="rId5"/>
              </a:rPr>
              <a:t>Link ini. </a:t>
            </a:r>
            <a:endParaRPr lang="id-ID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35220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5D26BB3-78F6-4239-B09C-5B9E30268878}"/>
              </a:ext>
            </a:extLst>
          </p:cNvPr>
          <p:cNvGrpSpPr/>
          <p:nvPr/>
        </p:nvGrpSpPr>
        <p:grpSpPr>
          <a:xfrm>
            <a:off x="0" y="0"/>
            <a:ext cx="9144001" cy="5143501"/>
            <a:chOff x="0" y="0"/>
            <a:chExt cx="9144001" cy="5143501"/>
          </a:xfrm>
        </p:grpSpPr>
        <p:pic>
          <p:nvPicPr>
            <p:cNvPr id="88" name="Google Shape;88;p15"/>
            <p:cNvPicPr preferRelativeResize="0"/>
            <p:nvPr/>
          </p:nvPicPr>
          <p:blipFill>
            <a:blip r:embed="rId3">
              <a:alphaModFix amt="5000"/>
            </a:blip>
            <a:stretch>
              <a:fillRect/>
            </a:stretch>
          </p:blipFill>
          <p:spPr>
            <a:xfrm>
              <a:off x="0" y="0"/>
              <a:ext cx="91440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A19D39A-3AE9-4B88-9317-C2B8EE510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6498" y="957712"/>
              <a:ext cx="6849431" cy="3973221"/>
            </a:xfrm>
            <a:prstGeom prst="rect">
              <a:avLst/>
            </a:prstGeom>
          </p:spPr>
        </p:pic>
      </p:grpSp>
      <p:pic>
        <p:nvPicPr>
          <p:cNvPr id="90" name="Google Shape;90;p15"/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7296765" y="2400639"/>
            <a:ext cx="1826400" cy="6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1600" b="1" dirty="0">
                <a:latin typeface="+mj-lt"/>
              </a:rPr>
              <a:t>Pembahasannya ada di </a:t>
            </a:r>
            <a:r>
              <a:rPr lang="id-ID" sz="1600" b="1" dirty="0">
                <a:latin typeface="+mj-lt"/>
                <a:hlinkClick r:id="rId6" tooltip="https://console.cloud.google.com/bigquery?sq=847621599773:fd6a5ca6f9fb4b6ab00fa697a4c4aff3"/>
              </a:rPr>
              <a:t>Link ini. </a:t>
            </a:r>
            <a:endParaRPr lang="id-ID" sz="16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33C980-5A8A-4BF6-B5D1-FB0C4599D84E}"/>
              </a:ext>
            </a:extLst>
          </p:cNvPr>
          <p:cNvSpPr txBox="1"/>
          <p:nvPr/>
        </p:nvSpPr>
        <p:spPr>
          <a:xfrm>
            <a:off x="426498" y="456275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2400" b="1" dirty="0">
                <a:latin typeface="+mj-lt"/>
                <a:sym typeface="Rubik"/>
              </a:rPr>
              <a:t>Soal 3 : Code</a:t>
            </a:r>
          </a:p>
        </p:txBody>
      </p:sp>
    </p:spTree>
    <p:extLst>
      <p:ext uri="{BB962C8B-B14F-4D97-AF65-F5344CB8AC3E}">
        <p14:creationId xmlns:p14="http://schemas.microsoft.com/office/powerpoint/2010/main" val="554846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7" y="693829"/>
            <a:ext cx="8291005" cy="412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2400" b="1" dirty="0">
                <a:latin typeface="+mj-lt"/>
                <a:sym typeface="Rubik"/>
              </a:rPr>
              <a:t>Soal 4</a:t>
            </a:r>
          </a:p>
          <a:p>
            <a:endParaRPr lang="id-ID" sz="2000" b="1" dirty="0">
              <a:latin typeface="+mj-lt"/>
              <a:sym typeface="Rubik"/>
            </a:endParaRPr>
          </a:p>
          <a:p>
            <a:pPr algn="just"/>
            <a:r>
              <a:rPr lang="id-ID" sz="1600" dirty="0">
                <a:latin typeface="+mj-lt"/>
              </a:rPr>
              <a:t>Dari hasil tabel yang dibuat pada soal nomor 3, simpanlah hasilnya dalam bentuk CSV. Dengan menggunakan Looker Studio, buatlah visualisasi yang menampilkan data penjualan tersebut. Visualisasi tersebut harus berisi minimal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Total keseluruhan sales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Total keseluruhan sales berdasarkan kategori produk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Total keseluruhan qty berdasarkan kategori produk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Total sales berdasarkan kota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Total qty berdasarkan kota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Top 5 kategori produk yang paling tinggi salesnya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Top 5 kategori produk yang paling tinggi qtynya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Rata-rata Harga Produk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Bulan dengan Penjualan Tertinggi</a:t>
            </a:r>
          </a:p>
          <a:p>
            <a:r>
              <a:rPr lang="en-US" sz="1600" b="1" dirty="0">
                <a:latin typeface="+mj-lt"/>
              </a:rPr>
              <a:t>Data yang </a:t>
            </a:r>
            <a:r>
              <a:rPr lang="en-US" sz="1600" b="1" dirty="0" err="1">
                <a:latin typeface="+mj-lt"/>
              </a:rPr>
              <a:t>digunakan</a:t>
            </a:r>
            <a:r>
              <a:rPr lang="id-ID" sz="1600" b="1" dirty="0">
                <a:latin typeface="+mj-lt"/>
              </a:rPr>
              <a:t> di </a:t>
            </a:r>
            <a:r>
              <a:rPr lang="id-ID" sz="1600" b="1" dirty="0">
                <a:latin typeface="+mj-lt"/>
                <a:hlinkClick r:id="rId5"/>
              </a:rPr>
              <a:t>Link ini. </a:t>
            </a:r>
            <a:endParaRPr lang="id-ID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6997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331494" y="185625"/>
            <a:ext cx="8291005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id-ID" sz="2400" b="1" dirty="0">
                <a:latin typeface="+mj-lt"/>
                <a:sym typeface="Rubik"/>
              </a:rPr>
              <a:t>Soal 4 : Dahsboard</a:t>
            </a:r>
          </a:p>
          <a:p>
            <a:endParaRPr lang="id-ID" sz="2400" b="1" dirty="0">
              <a:latin typeface="+mj-lt"/>
              <a:sym typeface="Rubik"/>
            </a:endParaRPr>
          </a:p>
          <a:p>
            <a:endParaRPr lang="id-ID" sz="2400" b="1" dirty="0">
              <a:latin typeface="+mj-lt"/>
              <a:sym typeface="Rubik"/>
            </a:endParaRPr>
          </a:p>
          <a:p>
            <a:endParaRPr lang="id-ID" sz="2000" b="1" dirty="0">
              <a:latin typeface="+mj-lt"/>
              <a:sym typeface="Rubik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7BB283-D069-4B26-B42F-BBBA88357558}"/>
              </a:ext>
            </a:extLst>
          </p:cNvPr>
          <p:cNvSpPr txBox="1"/>
          <p:nvPr/>
        </p:nvSpPr>
        <p:spPr>
          <a:xfrm>
            <a:off x="6757058" y="2113271"/>
            <a:ext cx="21850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1600" b="1" dirty="0">
                <a:latin typeface="+mj-lt"/>
              </a:rPr>
              <a:t>Pembahasannya ada di </a:t>
            </a:r>
            <a:r>
              <a:rPr lang="id-ID" sz="1600" b="1" dirty="0">
                <a:latin typeface="+mj-lt"/>
                <a:hlinkClick r:id="rId5" tooltip="https://console.cloud.google.com/bigquery?sq=847621599773:fd6a5ca6f9fb4b6ab00fa697a4c4aff3"/>
              </a:rPr>
              <a:t>Link ini. </a:t>
            </a:r>
            <a:endParaRPr lang="id-ID" sz="1600" b="1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94F3A3-85FB-40D5-AE38-498FD729A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514" y="726925"/>
            <a:ext cx="6320544" cy="430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79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9;p16">
            <a:extLst>
              <a:ext uri="{FF2B5EF4-FFF2-40B4-BE49-F238E27FC236}">
                <a16:creationId xmlns:a16="http://schemas.microsoft.com/office/drawing/2014/main" id="{89CD38CC-6D17-46FA-90B7-E91E9D5CCCB7}"/>
              </a:ext>
            </a:extLst>
          </p:cNvPr>
          <p:cNvSpPr txBox="1"/>
          <p:nvPr/>
        </p:nvSpPr>
        <p:spPr>
          <a:xfrm>
            <a:off x="426498" y="456275"/>
            <a:ext cx="8291004" cy="4555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id-ID" sz="2400" b="1" dirty="0">
                <a:latin typeface="+mj-lt"/>
                <a:sym typeface="Rubik"/>
              </a:rPr>
              <a:t>Soal 5</a:t>
            </a:r>
          </a:p>
          <a:p>
            <a:pPr algn="just"/>
            <a:endParaRPr lang="id-ID" sz="2000" b="1" dirty="0">
              <a:latin typeface="+mj-lt"/>
              <a:sym typeface="Rubik"/>
            </a:endParaRPr>
          </a:p>
          <a:p>
            <a:pPr algn="just"/>
            <a:r>
              <a:rPr lang="id-ID" sz="1600" dirty="0">
                <a:latin typeface="+mj-lt"/>
              </a:rPr>
              <a:t>Sebagai BI analyst PT Sejahtera Bersama, apa yang bisa anda usulkan untuk mempertahankan penjualan ataupun menaikkan penjualan dengan tabel transaksi detail yang sudah ada? </a:t>
            </a:r>
            <a:endParaRPr lang="id-ID" sz="1600" b="1" dirty="0">
              <a:latin typeface="+mj-lt"/>
            </a:endParaRPr>
          </a:p>
          <a:p>
            <a:pPr algn="just"/>
            <a:r>
              <a:rPr lang="en-US" sz="1600" b="1" dirty="0">
                <a:latin typeface="+mj-lt"/>
              </a:rPr>
              <a:t>Data yang </a:t>
            </a:r>
            <a:r>
              <a:rPr lang="en-US" sz="1600" b="1" dirty="0" err="1">
                <a:latin typeface="+mj-lt"/>
              </a:rPr>
              <a:t>digunakan</a:t>
            </a:r>
            <a:r>
              <a:rPr lang="id-ID" sz="1600" b="1" dirty="0">
                <a:latin typeface="+mj-lt"/>
              </a:rPr>
              <a:t> di </a:t>
            </a:r>
            <a:r>
              <a:rPr lang="id-ID" sz="1600" b="1" dirty="0">
                <a:latin typeface="+mj-lt"/>
                <a:hlinkClick r:id="rId5"/>
              </a:rPr>
              <a:t>Link ini. </a:t>
            </a:r>
            <a:endParaRPr lang="id-ID" sz="1600" b="1" dirty="0">
              <a:latin typeface="+mj-lt"/>
            </a:endParaRPr>
          </a:p>
          <a:p>
            <a:pPr algn="just"/>
            <a:endParaRPr lang="id-ID" sz="1600" b="1" dirty="0">
              <a:latin typeface="+mj-lt"/>
            </a:endParaRPr>
          </a:p>
          <a:p>
            <a:pPr algn="just"/>
            <a:r>
              <a:rPr lang="id-ID" sz="1600" b="1" dirty="0">
                <a:latin typeface="+mj-lt"/>
              </a:rPr>
              <a:t>Jawab: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id-ID" sz="1600" b="1" dirty="0">
                <a:latin typeface="+mj-lt"/>
              </a:rPr>
              <a:t>Fokus pada Produk dan Kategori Terlaris</a:t>
            </a:r>
          </a:p>
          <a:p>
            <a:pPr marL="361950" algn="just"/>
            <a:r>
              <a:rPr lang="id-ID" sz="1600" dirty="0">
                <a:latin typeface="+mj-lt"/>
              </a:rPr>
              <a:t>Berdasarkan data, kategori </a:t>
            </a:r>
            <a:r>
              <a:rPr lang="id-ID" sz="1600" b="1" dirty="0">
                <a:latin typeface="+mj-lt"/>
              </a:rPr>
              <a:t>Robots dan Drones </a:t>
            </a:r>
            <a:r>
              <a:rPr lang="id-ID" sz="1600" dirty="0">
                <a:latin typeface="+mj-lt"/>
              </a:rPr>
              <a:t>memiliki kontribusi terbesar terhadap total penjualan. Produk-produk seperti </a:t>
            </a:r>
            <a:r>
              <a:rPr lang="id-ID" sz="1600" b="1" dirty="0">
                <a:latin typeface="+mj-lt"/>
              </a:rPr>
              <a:t>MICR-23K Robot dan RWW-75 Robot </a:t>
            </a:r>
            <a:r>
              <a:rPr lang="id-ID" sz="1600" dirty="0">
                <a:latin typeface="+mj-lt"/>
              </a:rPr>
              <a:t>juga termasuk dalam daftar produk terlaris. Oleh karena itu:</a:t>
            </a:r>
            <a:endParaRPr lang="id-ID" sz="2000" dirty="0">
              <a:latin typeface="+mj-lt"/>
            </a:endParaRP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Pastikan </a:t>
            </a:r>
            <a:r>
              <a:rPr lang="id-ID" sz="1600" b="1" dirty="0">
                <a:latin typeface="+mj-lt"/>
              </a:rPr>
              <a:t>stok selalu tersedia</a:t>
            </a:r>
            <a:r>
              <a:rPr lang="id-ID" sz="1600" dirty="0">
                <a:latin typeface="+mj-lt"/>
              </a:rPr>
              <a:t>, terutama untuk produk dengan permintaan tinggi.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Lakukan </a:t>
            </a:r>
            <a:r>
              <a:rPr lang="id-ID" sz="1600" b="1" dirty="0">
                <a:latin typeface="+mj-lt"/>
              </a:rPr>
              <a:t>promosi khusus </a:t>
            </a:r>
            <a:r>
              <a:rPr lang="id-ID" sz="1600" dirty="0">
                <a:latin typeface="+mj-lt"/>
              </a:rPr>
              <a:t>pada produk unggulan, seperti diskon atau bundling dengan aksesori pendukung.</a:t>
            </a:r>
          </a:p>
          <a:p>
            <a:pPr marL="647700" indent="-285750" algn="just">
              <a:buFont typeface="Arial" panose="020B0604020202020204" pitchFamily="34" charset="0"/>
              <a:buChar char="•"/>
            </a:pPr>
            <a:r>
              <a:rPr lang="id-ID" sz="1600" dirty="0">
                <a:latin typeface="+mj-lt"/>
              </a:rPr>
              <a:t>Gunakan </a:t>
            </a:r>
            <a:r>
              <a:rPr lang="id-ID" sz="1600" b="1" dirty="0">
                <a:latin typeface="+mj-lt"/>
              </a:rPr>
              <a:t>iklan digital </a:t>
            </a:r>
            <a:r>
              <a:rPr lang="id-ID" sz="1600" dirty="0">
                <a:latin typeface="+mj-lt"/>
              </a:rPr>
              <a:t>yang menargetkan pembeli potensial berdasarkan kategori ini.</a:t>
            </a:r>
          </a:p>
        </p:txBody>
      </p:sp>
    </p:spTree>
    <p:extLst>
      <p:ext uri="{BB962C8B-B14F-4D97-AF65-F5344CB8AC3E}">
        <p14:creationId xmlns:p14="http://schemas.microsoft.com/office/powerpoint/2010/main" val="312631227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1184</Words>
  <Application>Microsoft Office PowerPoint</Application>
  <PresentationFormat>On-screen Show (16:9)</PresentationFormat>
  <Paragraphs>132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Rubik SemiBold</vt:lpstr>
      <vt:lpstr>Rubik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Pendidikan Belajar</dc:creator>
  <cp:lastModifiedBy>Pendidikan Belajar</cp:lastModifiedBy>
  <cp:revision>34</cp:revision>
  <dcterms:modified xsi:type="dcterms:W3CDTF">2025-05-16T14:18:22Z</dcterms:modified>
</cp:coreProperties>
</file>